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5"/>
  </p:notesMasterIdLst>
  <p:sldIdLst>
    <p:sldId id="256" r:id="rId2"/>
    <p:sldId id="285" r:id="rId3"/>
    <p:sldId id="269" r:id="rId4"/>
    <p:sldId id="257" r:id="rId5"/>
    <p:sldId id="290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87" r:id="rId26"/>
    <p:sldId id="288" r:id="rId27"/>
    <p:sldId id="289" r:id="rId28"/>
    <p:sldId id="279" r:id="rId29"/>
    <p:sldId id="280" r:id="rId30"/>
    <p:sldId id="281" r:id="rId31"/>
    <p:sldId id="282" r:id="rId32"/>
    <p:sldId id="291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91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outlineViewPr>
    <p:cViewPr>
      <p:scale>
        <a:sx n="33" d="100"/>
        <a:sy n="33" d="100"/>
      </p:scale>
      <p:origin x="0" y="-10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0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861CB-861D-4616-A003-C2F7F9AB3B3C}" type="datetimeFigureOut">
              <a:rPr lang="de-CH" smtClean="0"/>
              <a:t>25.06.2017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57379-6D94-4A89-8A98-A1D0372266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24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37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7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4830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faldjflja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326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481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6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Abb.18</a:t>
            </a:r>
          </a:p>
          <a:p>
            <a:endParaRPr lang="de-CH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59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Beruf: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241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Laden der Kanone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262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7033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841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07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915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354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6/25/2017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Eine Präsentation von Luca, Jeremiah, Ismael und Nico </a:t>
            </a:r>
          </a:p>
        </p:txBody>
      </p:sp>
    </p:spTree>
    <p:extLst>
      <p:ext uri="{BB962C8B-B14F-4D97-AF65-F5344CB8AC3E}">
        <p14:creationId xmlns:p14="http://schemas.microsoft.com/office/powerpoint/2010/main" val="408757276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Angriffe auf England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190/1941 mehrere Luftangriffe zwischen Deutschen auf England</a:t>
            </a:r>
          </a:p>
          <a:p>
            <a:r>
              <a:rPr lang="de-CH" dirty="0"/>
              <a:t>Scheiterte </a:t>
            </a:r>
          </a:p>
          <a:p>
            <a:r>
              <a:rPr lang="de-CH" dirty="0"/>
              <a:t>Verschiebung des Planes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97" y="1833301"/>
            <a:ext cx="5181600" cy="4200855"/>
          </a:xfrm>
        </p:spPr>
      </p:pic>
      <p:sp>
        <p:nvSpPr>
          <p:cNvPr id="6" name="Textfeld 5"/>
          <p:cNvSpPr txBox="1"/>
          <p:nvPr/>
        </p:nvSpPr>
        <p:spPr>
          <a:xfrm>
            <a:off x="6097997" y="6034156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6742581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Kriegseintritt der USA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Stimmung des Volkes gegen Krieg</a:t>
            </a:r>
          </a:p>
          <a:p>
            <a:r>
              <a:rPr lang="de-CH" dirty="0"/>
              <a:t>Legalisierung der Unterstützung von England</a:t>
            </a:r>
          </a:p>
          <a:p>
            <a:r>
              <a:rPr lang="de-CH" dirty="0"/>
              <a:t>Angriff auf Pearl Harbour</a:t>
            </a:r>
          </a:p>
          <a:p>
            <a:r>
              <a:rPr lang="de-CH" dirty="0"/>
              <a:t>Kriegseintritt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232868"/>
          </a:xfrm>
        </p:spPr>
      </p:pic>
      <p:sp>
        <p:nvSpPr>
          <p:cNvPr id="6" name="Textfeld 5"/>
          <p:cNvSpPr txBox="1"/>
          <p:nvPr/>
        </p:nvSpPr>
        <p:spPr>
          <a:xfrm>
            <a:off x="6167535" y="5047861"/>
            <a:ext cx="51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149318187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die Sowjetunion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3 Heeresgruppen</a:t>
            </a:r>
          </a:p>
          <a:p>
            <a:r>
              <a:rPr lang="de-CH" dirty="0"/>
              <a:t>Start am 22.Juni 1941</a:t>
            </a:r>
          </a:p>
          <a:p>
            <a:r>
              <a:rPr lang="de-CH" dirty="0"/>
              <a:t>Grosser Erfolg durch Überraschungseffekt</a:t>
            </a:r>
          </a:p>
          <a:p>
            <a:r>
              <a:rPr lang="de-CH" dirty="0"/>
              <a:t>Verlangsamung des Vorstosses</a:t>
            </a:r>
          </a:p>
          <a:p>
            <a:r>
              <a:rPr lang="de-CH" dirty="0"/>
              <a:t>Ende des Vorstosses am 5.Oktober 1941</a:t>
            </a:r>
          </a:p>
          <a:p>
            <a:r>
              <a:rPr lang="de-CH" dirty="0"/>
              <a:t>31.Januar 1943 Rückeroberung von Stalingrad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07" y="1631973"/>
            <a:ext cx="4402494" cy="4042290"/>
          </a:xfrm>
        </p:spPr>
      </p:pic>
      <p:sp>
        <p:nvSpPr>
          <p:cNvPr id="6" name="Textfeld 5"/>
          <p:cNvSpPr txBox="1"/>
          <p:nvPr/>
        </p:nvSpPr>
        <p:spPr>
          <a:xfrm>
            <a:off x="6951307" y="5674263"/>
            <a:ext cx="44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144340053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21.Februar 1943 Angriff der Deutschen auf die Sowjetunion</a:t>
            </a:r>
          </a:p>
          <a:p>
            <a:r>
              <a:rPr lang="de-CH" dirty="0"/>
              <a:t>Verhinderung der zweiten Offensive im Sommer</a:t>
            </a:r>
          </a:p>
          <a:p>
            <a:r>
              <a:rPr lang="de-CH" dirty="0"/>
              <a:t>6.Juni 1944 erste Landung im Westen</a:t>
            </a:r>
          </a:p>
          <a:p>
            <a:r>
              <a:rPr lang="de-CH" dirty="0"/>
              <a:t>15.Juni 1944 zweite Landung im Westen</a:t>
            </a:r>
          </a:p>
          <a:p>
            <a:r>
              <a:rPr lang="de-CH" dirty="0"/>
              <a:t>Rückeroberung von Paris und Brüssel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60059"/>
            <a:ext cx="5334000" cy="4293483"/>
          </a:xfrm>
        </p:spPr>
      </p:pic>
      <p:sp>
        <p:nvSpPr>
          <p:cNvPr id="6" name="Textfeld 5"/>
          <p:cNvSpPr txBox="1"/>
          <p:nvPr/>
        </p:nvSpPr>
        <p:spPr>
          <a:xfrm>
            <a:off x="6019800" y="585692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254813911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Kapitulation der Deutschen Truppen im Westen</a:t>
            </a:r>
          </a:p>
          <a:p>
            <a:r>
              <a:rPr lang="de-CH" dirty="0"/>
              <a:t>Vorstoss der Sowjetunion</a:t>
            </a:r>
          </a:p>
          <a:p>
            <a:r>
              <a:rPr lang="de-CH" dirty="0"/>
              <a:t>25.April 1945 geschlossener Belagerungsring um Deutschland</a:t>
            </a:r>
          </a:p>
          <a:p>
            <a:r>
              <a:rPr lang="de-CH" dirty="0"/>
              <a:t>Selbstmord von Hitler</a:t>
            </a:r>
          </a:p>
          <a:p>
            <a:r>
              <a:rPr lang="de-CH" dirty="0"/>
              <a:t>8.Mai 1945 Kapitulation Deutschlands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43" y="1446245"/>
            <a:ext cx="5009025" cy="4595781"/>
          </a:xfrm>
        </p:spPr>
      </p:pic>
      <p:sp>
        <p:nvSpPr>
          <p:cNvPr id="6" name="Textfeld 5"/>
          <p:cNvSpPr txBox="1"/>
          <p:nvPr/>
        </p:nvSpPr>
        <p:spPr>
          <a:xfrm>
            <a:off x="6139599" y="6042026"/>
            <a:ext cx="5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92374463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Folgen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65 Millionen Tote</a:t>
            </a:r>
          </a:p>
          <a:p>
            <a:r>
              <a:rPr lang="de-CH" dirty="0"/>
              <a:t>Über 50% Zivilisten</a:t>
            </a:r>
          </a:p>
          <a:p>
            <a:r>
              <a:rPr lang="de-CH" dirty="0"/>
              <a:t>Beschädigung von Wohnungen und Infrastruktur</a:t>
            </a:r>
          </a:p>
          <a:p>
            <a:r>
              <a:rPr lang="de-CH" dirty="0"/>
              <a:t>Aufteilung Deutschlandes in 4 Besatzungszonen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353561"/>
          <a:ext cx="5181600" cy="585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58023664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993483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7847587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9385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dirty="0"/>
                        <a:t>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Soldaten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Zivilisten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0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373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Belgien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510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5876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Bulgarien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74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79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Dänemark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4716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Deutschland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5.185.000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6.355.000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0639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708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Frankreich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75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Griechenland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310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Großbritannien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270.825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332.825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8343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3.024.338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5288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025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7035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Jugoslawien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6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183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Luxemburg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98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4556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Neuseeland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7269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Niederlande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637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Norwegen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144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Österreich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921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816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396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Rumänien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0499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Sowjetunion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9477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369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Südafrika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8576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Tschechoslowakei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356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Ungarn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8811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1921187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172200" y="6201416"/>
            <a:ext cx="519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Tabelle 2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48768150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Der Inhalt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Nico Müller</a:t>
            </a:r>
          </a:p>
        </p:txBody>
      </p:sp>
    </p:spTree>
    <p:extLst>
      <p:ext uri="{BB962C8B-B14F-4D97-AF65-F5344CB8AC3E}">
        <p14:creationId xmlns:p14="http://schemas.microsoft.com/office/powerpoint/2010/main" val="16206469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88657" y="0"/>
            <a:ext cx="6271260" cy="1239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Die Hauptpersonen</a:t>
            </a:r>
          </a:p>
        </p:txBody>
      </p:sp>
      <p:pic>
        <p:nvPicPr>
          <p:cNvPr id="6" name="Inhaltsplatzhalter 4">
            <a:extLst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47" y="1239729"/>
            <a:ext cx="1993677" cy="2519304"/>
          </a:xfrm>
          <a:prstGeom prst="rect">
            <a:avLst/>
          </a:prstGeom>
        </p:spPr>
      </p:pic>
      <p:pic>
        <p:nvPicPr>
          <p:cNvPr id="7" name="Grafik 6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7" y="1239729"/>
            <a:ext cx="1996751" cy="2519305"/>
          </a:xfrm>
          <a:prstGeom prst="rect">
            <a:avLst/>
          </a:prstGeom>
        </p:spPr>
      </p:pic>
      <p:pic>
        <p:nvPicPr>
          <p:cNvPr id="8" name="Grafik 7">
            <a:extLst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39" y="1239730"/>
            <a:ext cx="2127380" cy="2519304"/>
          </a:xfrm>
          <a:prstGeom prst="rect">
            <a:avLst/>
          </a:prstGeom>
        </p:spPr>
      </p:pic>
      <p:pic>
        <p:nvPicPr>
          <p:cNvPr id="9" name="Grafik 8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67" y="1239730"/>
            <a:ext cx="1620120" cy="2519305"/>
          </a:xfrm>
          <a:prstGeom prst="rect">
            <a:avLst/>
          </a:prstGeom>
        </p:spPr>
      </p:pic>
      <p:pic>
        <p:nvPicPr>
          <p:cNvPr id="10" name="Grafik 9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24" y="1239730"/>
            <a:ext cx="2270143" cy="251930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74453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Abb.12</a:t>
            </a:r>
          </a:p>
        </p:txBody>
      </p:sp>
      <p:sp>
        <p:nvSpPr>
          <p:cNvPr id="11" name="Rechteck 10"/>
          <p:cNvSpPr/>
          <p:nvPr/>
        </p:nvSpPr>
        <p:spPr>
          <a:xfrm>
            <a:off x="4023730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Abb.13</a:t>
            </a:r>
          </a:p>
        </p:txBody>
      </p:sp>
      <p:sp>
        <p:nvSpPr>
          <p:cNvPr id="12" name="Rechteck 11"/>
          <p:cNvSpPr/>
          <p:nvPr/>
        </p:nvSpPr>
        <p:spPr>
          <a:xfrm>
            <a:off x="5736622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Abb.14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2839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Abb.15</a:t>
            </a:r>
          </a:p>
        </p:txBody>
      </p:sp>
      <p:sp>
        <p:nvSpPr>
          <p:cNvPr id="15" name="Rechteck 14"/>
          <p:cNvSpPr/>
          <p:nvPr/>
        </p:nvSpPr>
        <p:spPr>
          <a:xfrm>
            <a:off x="9759917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Abb.16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12192000" y="4367898"/>
            <a:ext cx="5065486" cy="2490102"/>
            <a:chOff x="12192000" y="3759033"/>
            <a:chExt cx="8093164" cy="349572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9"/>
            <a:srcRect l="4133" t="10549" r="8065"/>
            <a:stretch/>
          </p:blipFill>
          <p:spPr>
            <a:xfrm>
              <a:off x="12192000" y="3759033"/>
              <a:ext cx="8093164" cy="3126394"/>
            </a:xfrm>
            <a:prstGeom prst="rect">
              <a:avLst/>
            </a:prstGeom>
          </p:spPr>
        </p:pic>
        <p:sp>
          <p:nvSpPr>
            <p:cNvPr id="16" name="Rechteck 15"/>
            <p:cNvSpPr/>
            <p:nvPr/>
          </p:nvSpPr>
          <p:spPr>
            <a:xfrm>
              <a:off x="15514112" y="688542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Abb.17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121057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70247 -0.0023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3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85" y="1520190"/>
            <a:ext cx="2952260" cy="34746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654215" y="318254"/>
            <a:ext cx="6443944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Don «</a:t>
            </a:r>
            <a:r>
              <a:rPr lang="de-CH" sz="54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Wardaddy</a:t>
            </a: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Collier</a:t>
            </a:r>
          </a:p>
        </p:txBody>
      </p:sp>
      <p:sp>
        <p:nvSpPr>
          <p:cNvPr id="10" name="Rechteck 9"/>
          <p:cNvSpPr/>
          <p:nvPr/>
        </p:nvSpPr>
        <p:spPr>
          <a:xfrm>
            <a:off x="4533900" y="37945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Don Collier</a:t>
            </a:r>
          </a:p>
          <a:p>
            <a:r>
              <a:rPr lang="de-CH" dirty="0"/>
              <a:t>Spitzname: </a:t>
            </a:r>
            <a:r>
              <a:rPr lang="de-CH" dirty="0" err="1"/>
              <a:t>Wardaddy</a:t>
            </a:r>
            <a:endParaRPr lang="de-CH" dirty="0"/>
          </a:p>
          <a:p>
            <a:r>
              <a:rPr lang="de-CH" dirty="0"/>
              <a:t>Tätigkeit: Kommandant</a:t>
            </a:r>
          </a:p>
          <a:p>
            <a:r>
              <a:rPr lang="de-CH" dirty="0"/>
              <a:t>Schauspieler: Brad Pitt</a:t>
            </a:r>
          </a:p>
        </p:txBody>
      </p:sp>
      <p:sp>
        <p:nvSpPr>
          <p:cNvPr id="2" name="Rechteck 1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126900889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7298" r="8351"/>
          <a:stretch/>
        </p:blipFill>
        <p:spPr>
          <a:xfrm flipH="1">
            <a:off x="1211580" y="1357317"/>
            <a:ext cx="2979420" cy="364187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353674" y="295394"/>
            <a:ext cx="7391767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Norman «Maschine» Ellison</a:t>
            </a:r>
          </a:p>
        </p:txBody>
      </p:sp>
      <p:sp>
        <p:nvSpPr>
          <p:cNvPr id="5" name="Rechteck 4"/>
          <p:cNvSpPr/>
          <p:nvPr/>
        </p:nvSpPr>
        <p:spPr>
          <a:xfrm>
            <a:off x="4511040" y="38025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Tätigkeit: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</p:txBody>
      </p:sp>
      <p:sp>
        <p:nvSpPr>
          <p:cNvPr id="6" name="Rechteck 5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298052511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7C056-0457-4FFE-A423-560C507C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u="sng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84854F-1324-45C8-ABD5-44CA5EBF9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Historischer Hintergrund des zweiten Weltkrieges (Luca) </a:t>
            </a:r>
          </a:p>
          <a:p>
            <a:r>
              <a:rPr lang="de-CH" dirty="0"/>
              <a:t>Vorstellen des Films Fury-Herz aus Stahl (Nico)</a:t>
            </a:r>
          </a:p>
          <a:p>
            <a:r>
              <a:rPr lang="de-CH" dirty="0"/>
              <a:t>Antikriegsfilm Fury verglichen mit dem Buch «Im Westen nichts Neues» (Ismael)</a:t>
            </a:r>
          </a:p>
          <a:p>
            <a:r>
              <a:rPr lang="de-CH" dirty="0"/>
              <a:t> Unsere Filmkritik (Jeremiah)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960745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09" y="1434515"/>
            <a:ext cx="2978021" cy="35885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556760" y="38227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Zielen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54729" y="462964"/>
            <a:ext cx="5394961" cy="1188721"/>
          </a:xfrm>
        </p:spPr>
        <p:txBody>
          <a:bodyPr>
            <a:normAutofit fontScale="90000"/>
          </a:bodyPr>
          <a:lstStyle/>
          <a:p>
            <a:r>
              <a:rPr lang="de-CH" dirty="0"/>
              <a:t>Boyd «Bibel» Swan</a:t>
            </a:r>
            <a:br>
              <a:rPr lang="de-CH" dirty="0"/>
            </a:b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37309" y="5023031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Abb.20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416910978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69" y="1428749"/>
            <a:ext cx="2915498" cy="356835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39424" y="181094"/>
            <a:ext cx="6849632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Grady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«Rattenarsch» Travis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7967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48869" y="4997104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42040955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3634" t="1369" r="13011"/>
          <a:stretch/>
        </p:blipFill>
        <p:spPr>
          <a:xfrm>
            <a:off x="1405890" y="1288865"/>
            <a:ext cx="2880360" cy="3717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508104" y="112514"/>
            <a:ext cx="510909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Tirni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</a:t>
            </a:r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Gordo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Garcia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8060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405890" y="5006340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227263798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484866" y="187227"/>
            <a:ext cx="2724464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Der Inhalt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1424395" y="1033613"/>
            <a:ext cx="9343210" cy="5537188"/>
            <a:chOff x="1316186" y="2405213"/>
            <a:chExt cx="9343210" cy="5537188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6186" y="2405213"/>
              <a:ext cx="9343210" cy="5167856"/>
            </a:xfrm>
            <a:prstGeom prst="rect">
              <a:avLst/>
            </a:prstGeom>
          </p:spPr>
        </p:pic>
        <p:sp>
          <p:nvSpPr>
            <p:cNvPr id="17" name="Rechteck 16"/>
            <p:cNvSpPr/>
            <p:nvPr/>
          </p:nvSpPr>
          <p:spPr>
            <a:xfrm>
              <a:off x="5515963" y="7573069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Abb.22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2360505" y="1033613"/>
            <a:ext cx="7470990" cy="5556019"/>
            <a:chOff x="2360505" y="1048468"/>
            <a:chExt cx="7470990" cy="555601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0505" y="1048468"/>
              <a:ext cx="7470990" cy="5153001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/>
          </p:nvSpPr>
          <p:spPr>
            <a:xfrm>
              <a:off x="5619687" y="6235155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Abb.23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2279737" y="1018758"/>
            <a:ext cx="7632525" cy="5560395"/>
            <a:chOff x="2279737" y="1033613"/>
            <a:chExt cx="7632525" cy="5560395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9737" y="1033613"/>
              <a:ext cx="7632525" cy="5199415"/>
            </a:xfrm>
            <a:prstGeom prst="rect">
              <a:avLst/>
            </a:prstGeom>
          </p:spPr>
        </p:pic>
        <p:sp>
          <p:nvSpPr>
            <p:cNvPr id="24" name="Rechteck 23"/>
            <p:cNvSpPr/>
            <p:nvPr/>
          </p:nvSpPr>
          <p:spPr>
            <a:xfrm>
              <a:off x="5628111" y="622467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Abb.24</a:t>
              </a: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1424394" y="1625948"/>
            <a:ext cx="9343211" cy="4940122"/>
            <a:chOff x="1424393" y="1620716"/>
            <a:chExt cx="9343211" cy="4940122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4393" y="1620716"/>
              <a:ext cx="9343211" cy="4257835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5626141" y="619150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Abb.25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2362768" y="1033613"/>
            <a:ext cx="7647036" cy="5544066"/>
            <a:chOff x="2362768" y="1033613"/>
            <a:chExt cx="7647036" cy="5544066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28" name="Rechteck 27"/>
            <p:cNvSpPr/>
            <p:nvPr/>
          </p:nvSpPr>
          <p:spPr>
            <a:xfrm>
              <a:off x="5614896" y="620834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Abb.26</a:t>
              </a:r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1424393" y="1615847"/>
            <a:ext cx="9343212" cy="4964271"/>
            <a:chOff x="1424393" y="1615847"/>
            <a:chExt cx="9343212" cy="496427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24393" y="1615847"/>
              <a:ext cx="9343212" cy="4003387"/>
            </a:xfrm>
            <a:prstGeom prst="rect">
              <a:avLst/>
            </a:prstGeom>
          </p:spPr>
        </p:pic>
        <p:sp>
          <p:nvSpPr>
            <p:cNvPr id="30" name="Rechteck 29"/>
            <p:cNvSpPr/>
            <p:nvPr/>
          </p:nvSpPr>
          <p:spPr>
            <a:xfrm>
              <a:off x="5614896" y="621078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Abb.27</a:t>
              </a: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2790294" y="1016909"/>
            <a:ext cx="6113608" cy="5560418"/>
            <a:chOff x="2790294" y="1016909"/>
            <a:chExt cx="6113608" cy="5560418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10"/>
            <a:srcRect b="25779"/>
            <a:stretch/>
          </p:blipFill>
          <p:spPr>
            <a:xfrm>
              <a:off x="2790294" y="1016909"/>
              <a:ext cx="6113608" cy="5137741"/>
            </a:xfrm>
            <a:prstGeom prst="rect">
              <a:avLst/>
            </a:prstGeom>
          </p:spPr>
        </p:pic>
        <p:sp>
          <p:nvSpPr>
            <p:cNvPr id="32" name="Rechteck 31"/>
            <p:cNvSpPr/>
            <p:nvPr/>
          </p:nvSpPr>
          <p:spPr>
            <a:xfrm>
              <a:off x="5626142" y="6207995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Abb.28</a:t>
              </a: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2353476" y="989667"/>
            <a:ext cx="7778948" cy="5577696"/>
            <a:chOff x="2296812" y="1006202"/>
            <a:chExt cx="7778948" cy="557769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6812" y="1006202"/>
              <a:ext cx="7778948" cy="5159153"/>
            </a:xfrm>
            <a:prstGeom prst="rect">
              <a:avLst/>
            </a:prstGeom>
          </p:spPr>
        </p:pic>
        <p:sp>
          <p:nvSpPr>
            <p:cNvPr id="34" name="Rechteck 33"/>
            <p:cNvSpPr/>
            <p:nvPr/>
          </p:nvSpPr>
          <p:spPr>
            <a:xfrm>
              <a:off x="5571447" y="621456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Abb.29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2160205" y="1019889"/>
            <a:ext cx="8052162" cy="5550687"/>
            <a:chOff x="2160205" y="1019889"/>
            <a:chExt cx="8052162" cy="555068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60205" y="1019889"/>
              <a:ext cx="8052162" cy="5175302"/>
            </a:xfrm>
            <a:prstGeom prst="rect">
              <a:avLst/>
            </a:prstGeom>
          </p:spPr>
        </p:pic>
        <p:sp>
          <p:nvSpPr>
            <p:cNvPr id="36" name="Rechteck 35"/>
            <p:cNvSpPr/>
            <p:nvPr/>
          </p:nvSpPr>
          <p:spPr>
            <a:xfrm>
              <a:off x="5634566" y="620124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Abb.30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1424392" y="1018125"/>
            <a:ext cx="9343213" cy="5560568"/>
            <a:chOff x="1424392" y="1018125"/>
            <a:chExt cx="9343213" cy="5560568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38" name="Rechteck 37"/>
            <p:cNvSpPr/>
            <p:nvPr/>
          </p:nvSpPr>
          <p:spPr>
            <a:xfrm>
              <a:off x="5634566" y="6209361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Abb.31</a:t>
              </a:r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424391" y="1669126"/>
            <a:ext cx="9343214" cy="4916070"/>
            <a:chOff x="1424391" y="1669126"/>
            <a:chExt cx="9343214" cy="4916070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24391" y="1669126"/>
              <a:ext cx="9343214" cy="3965026"/>
            </a:xfrm>
            <a:prstGeom prst="rect">
              <a:avLst/>
            </a:prstGeom>
          </p:spPr>
        </p:pic>
        <p:sp>
          <p:nvSpPr>
            <p:cNvPr id="40" name="Rechteck 39"/>
            <p:cNvSpPr/>
            <p:nvPr/>
          </p:nvSpPr>
          <p:spPr>
            <a:xfrm>
              <a:off x="5604808" y="621586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Abb.32</a:t>
              </a:r>
            </a:p>
          </p:txBody>
        </p:sp>
      </p:grpSp>
      <p:sp>
        <p:nvSpPr>
          <p:cNvPr id="44" name="Textfeld 4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446266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4E829-B48D-42AE-9E2E-F185C0642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Vergleich der Werke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de-CH" dirty="0"/>
              <a:t>Präsentiert von Ismael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8787307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68718-7536-4932-B29B-3260885D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«Im Westen nichts Neues»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4DC0B7-4922-4A6F-98A3-849A0DBF5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937" y="2106123"/>
            <a:ext cx="24765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424634-3F7B-4B7B-9448-A18B35C3D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40" y="2106123"/>
            <a:ext cx="2213175" cy="336232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474359" y="54805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Abb.33</a:t>
            </a:r>
          </a:p>
        </p:txBody>
      </p:sp>
      <p:sp>
        <p:nvSpPr>
          <p:cNvPr id="4" name="Rechteck 3"/>
          <p:cNvSpPr/>
          <p:nvPr/>
        </p:nvSpPr>
        <p:spPr>
          <a:xfrm>
            <a:off x="7445799" y="546844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Abb.34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129150393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7FC5E-6F1A-4832-8B6E-B7725910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83" y="179464"/>
            <a:ext cx="10515600" cy="1325563"/>
          </a:xfrm>
        </p:spPr>
        <p:txBody>
          <a:bodyPr/>
          <a:lstStyle/>
          <a:p>
            <a:r>
              <a:rPr lang="de-CH" dirty="0"/>
              <a:t>Ähnlichkeiten mit dem Buch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5696D3E-4D15-4865-AB4B-123593A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26" y="1710185"/>
            <a:ext cx="3551797" cy="39416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97BFC3A-F431-4344-B4AB-13E43F8F601B}"/>
              </a:ext>
            </a:extLst>
          </p:cNvPr>
          <p:cNvSpPr txBox="1"/>
          <p:nvPr/>
        </p:nvSpPr>
        <p:spPr>
          <a:xfrm>
            <a:off x="3127604" y="5670684"/>
            <a:ext cx="330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Sehr jung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Kaum militärische Erfahrung</a:t>
            </a:r>
          </a:p>
          <a:p>
            <a:pPr marL="285750" indent="-285750">
              <a:buFontTx/>
              <a:buChar char="-"/>
            </a:pPr>
            <a:endParaRPr lang="de-CH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C32787-2574-4055-9488-37915EDA6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3557248"/>
            <a:ext cx="2085705" cy="2204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BECD87-BE94-4EE1-821E-A21ED7114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1458470"/>
            <a:ext cx="2085705" cy="20401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8208743-44D2-49A3-8555-BF6AD74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72" y="2820938"/>
            <a:ext cx="2531270" cy="283087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57B39E1-4127-41A7-ADC0-2DC0C4994F03}"/>
              </a:ext>
            </a:extLst>
          </p:cNvPr>
          <p:cNvSpPr txBox="1"/>
          <p:nvPr/>
        </p:nvSpPr>
        <p:spPr>
          <a:xfrm>
            <a:off x="6736824" y="5667183"/>
            <a:ext cx="292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- Zigaretten sind sehr beliebt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EC20230-7D8A-414B-BDA9-10EDD1CE82E7}"/>
              </a:ext>
            </a:extLst>
          </p:cNvPr>
          <p:cNvSpPr txBox="1"/>
          <p:nvPr/>
        </p:nvSpPr>
        <p:spPr>
          <a:xfrm>
            <a:off x="312964" y="1573413"/>
            <a:ext cx="301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Junge unerfahrene Soldaten im Krieg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2F8487D-856A-467D-99D0-D9A790651783}"/>
              </a:ext>
            </a:extLst>
          </p:cNvPr>
          <p:cNvSpPr txBox="1"/>
          <p:nvPr/>
        </p:nvSpPr>
        <p:spPr>
          <a:xfrm>
            <a:off x="302957" y="2257762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Keine Euphorie gegenüber dem Krieg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46883BD-9216-4E0A-B326-A8E54FF8FB37}"/>
              </a:ext>
            </a:extLst>
          </p:cNvPr>
          <p:cNvSpPr txBox="1"/>
          <p:nvPr/>
        </p:nvSpPr>
        <p:spPr>
          <a:xfrm>
            <a:off x="312964" y="3219333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Länger andauernde Beziehung zwischen den Hauptpersonen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BADCD8-4FB1-4422-AAAA-E937D4DCB19C}"/>
              </a:ext>
            </a:extLst>
          </p:cNvPr>
          <p:cNvSpPr txBox="1"/>
          <p:nvPr/>
        </p:nvSpPr>
        <p:spPr>
          <a:xfrm>
            <a:off x="302956" y="4772920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Verrohte Soldaten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8A0A0DB-7D0E-4828-ACD2-33714FAD14E3}"/>
              </a:ext>
            </a:extLst>
          </p:cNvPr>
          <p:cNvSpPr txBox="1"/>
          <p:nvPr/>
        </p:nvSpPr>
        <p:spPr>
          <a:xfrm>
            <a:off x="312963" y="5104234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Viele Raucher</a:t>
            </a:r>
          </a:p>
        </p:txBody>
      </p:sp>
      <p:sp>
        <p:nvSpPr>
          <p:cNvPr id="3" name="Rechteck 2"/>
          <p:cNvSpPr/>
          <p:nvPr/>
        </p:nvSpPr>
        <p:spPr>
          <a:xfrm>
            <a:off x="4489096" y="13392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Abb.35</a:t>
            </a:r>
          </a:p>
        </p:txBody>
      </p:sp>
      <p:sp>
        <p:nvSpPr>
          <p:cNvPr id="6" name="Rechteck 5"/>
          <p:cNvSpPr/>
          <p:nvPr/>
        </p:nvSpPr>
        <p:spPr>
          <a:xfrm>
            <a:off x="7530631" y="23500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Abb.36</a:t>
            </a:r>
          </a:p>
        </p:txBody>
      </p:sp>
      <p:sp>
        <p:nvSpPr>
          <p:cNvPr id="7" name="Rechteck 6"/>
          <p:cNvSpPr/>
          <p:nvPr/>
        </p:nvSpPr>
        <p:spPr>
          <a:xfrm>
            <a:off x="9971142" y="102075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Abb.37</a:t>
            </a:r>
          </a:p>
        </p:txBody>
      </p:sp>
      <p:sp>
        <p:nvSpPr>
          <p:cNvPr id="11" name="Rechteck 10"/>
          <p:cNvSpPr/>
          <p:nvPr/>
        </p:nvSpPr>
        <p:spPr>
          <a:xfrm>
            <a:off x="9971142" y="571460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Abb.38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208026062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923AF-27CB-4511-94D6-820904A2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>
            <a:normAutofit fontScale="90000"/>
          </a:bodyPr>
          <a:lstStyle/>
          <a:p>
            <a:r>
              <a:rPr lang="de-CH" dirty="0"/>
              <a:t>Unterschiede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0657F9-8DCC-4AF3-BC9C-E2AAC66E5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r="53421" b="-359"/>
          <a:stretch/>
        </p:blipFill>
        <p:spPr>
          <a:xfrm>
            <a:off x="840363" y="1899833"/>
            <a:ext cx="3308786" cy="40155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F873B7-BA0B-4A79-ABAF-9F6A712AAAD6}"/>
              </a:ext>
            </a:extLst>
          </p:cNvPr>
          <p:cNvSpPr txBox="1"/>
          <p:nvPr/>
        </p:nvSpPr>
        <p:spPr>
          <a:xfrm>
            <a:off x="838200" y="6053872"/>
            <a:ext cx="300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Teilweise Streit untereinander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79D3A8-BF25-40E6-927A-E709C46D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986" y="3479464"/>
            <a:ext cx="5551491" cy="241142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D445637-576F-4C9B-812F-2977570DA1F3}"/>
              </a:ext>
            </a:extLst>
          </p:cNvPr>
          <p:cNvSpPr txBox="1"/>
          <p:nvPr/>
        </p:nvSpPr>
        <p:spPr>
          <a:xfrm>
            <a:off x="4340037" y="6172973"/>
            <a:ext cx="516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Mehr Kampfszenen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1DEE77-EF36-41F9-A6CD-FE3F04382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986" y="1885190"/>
            <a:ext cx="3672067" cy="15950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CEB99DA-8422-4213-9B28-F4ADDB1A19DE}"/>
              </a:ext>
            </a:extLst>
          </p:cNvPr>
          <p:cNvSpPr txBox="1"/>
          <p:nvPr/>
        </p:nvSpPr>
        <p:spPr>
          <a:xfrm>
            <a:off x="7833748" y="2201352"/>
            <a:ext cx="325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Zivilisten sind mehr vom Krieg betroffen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2EC1C8-AD5D-48EE-B7CB-8B50879405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477" y="3120037"/>
            <a:ext cx="2106260" cy="27708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1754BD91-B9A7-444E-919C-E8CE59101684}"/>
              </a:ext>
            </a:extLst>
          </p:cNvPr>
          <p:cNvSpPr txBox="1"/>
          <p:nvPr/>
        </p:nvSpPr>
        <p:spPr>
          <a:xfrm>
            <a:off x="9490829" y="5915373"/>
            <a:ext cx="274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Bild von </a:t>
            </a:r>
            <a:r>
              <a:rPr lang="de-CH" dirty="0" err="1"/>
              <a:t>Gordo</a:t>
            </a:r>
            <a:r>
              <a:rPr lang="de-CH"/>
              <a:t> und seiner </a:t>
            </a:r>
            <a:r>
              <a:rPr lang="de-CH" dirty="0"/>
              <a:t>Frau</a:t>
            </a:r>
          </a:p>
        </p:txBody>
      </p:sp>
      <p:sp>
        <p:nvSpPr>
          <p:cNvPr id="3" name="Rechteck 2"/>
          <p:cNvSpPr/>
          <p:nvPr/>
        </p:nvSpPr>
        <p:spPr>
          <a:xfrm>
            <a:off x="1869378" y="1513169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Abb.39</a:t>
            </a:r>
          </a:p>
        </p:txBody>
      </p:sp>
      <p:sp>
        <p:nvSpPr>
          <p:cNvPr id="8" name="Rechteck 7"/>
          <p:cNvSpPr/>
          <p:nvPr/>
        </p:nvSpPr>
        <p:spPr>
          <a:xfrm>
            <a:off x="5624172" y="1512629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Abb.40</a:t>
            </a:r>
          </a:p>
        </p:txBody>
      </p:sp>
      <p:sp>
        <p:nvSpPr>
          <p:cNvPr id="11" name="Rechteck 10"/>
          <p:cNvSpPr/>
          <p:nvPr/>
        </p:nvSpPr>
        <p:spPr>
          <a:xfrm>
            <a:off x="6758224" y="589089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Abb.41</a:t>
            </a:r>
          </a:p>
        </p:txBody>
      </p:sp>
      <p:sp>
        <p:nvSpPr>
          <p:cNvPr id="12" name="Rechteck 11"/>
          <p:cNvSpPr/>
          <p:nvPr/>
        </p:nvSpPr>
        <p:spPr>
          <a:xfrm>
            <a:off x="10257472" y="275070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Abb.42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24648106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3575" y="2333586"/>
            <a:ext cx="9144000" cy="1139987"/>
          </a:xfrm>
        </p:spPr>
        <p:txBody>
          <a:bodyPr>
            <a:noAutofit/>
          </a:bodyPr>
          <a:lstStyle/>
          <a:p>
            <a:r>
              <a:rPr lang="de-CH" dirty="0"/>
              <a:t>Filmkritik zu 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940" y="4405215"/>
            <a:ext cx="9144000" cy="3195735"/>
          </a:xfrm>
        </p:spPr>
        <p:txBody>
          <a:bodyPr/>
          <a:lstStyle/>
          <a:p>
            <a:pPr algn="l"/>
            <a:r>
              <a:rPr lang="de-CH" dirty="0"/>
              <a:t>Präsentiert von Jeremiah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8759031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Filmmusik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38200" y="1690688"/>
            <a:ext cx="1107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Die Musik wird eingesetzt um:</a:t>
            </a:r>
          </a:p>
          <a:p>
            <a:endParaRPr lang="de-CH" sz="2400" b="1" dirty="0"/>
          </a:p>
          <a:p>
            <a:r>
              <a:rPr lang="de-CH" sz="2400" dirty="0"/>
              <a:t>Die Spannung zu erhöhen</a:t>
            </a:r>
          </a:p>
          <a:p>
            <a:endParaRPr lang="de-CH" sz="2400" dirty="0"/>
          </a:p>
          <a:p>
            <a:r>
              <a:rPr lang="de-CH" sz="2400" dirty="0"/>
              <a:t>Dramatische Stimmung zu schaffen</a:t>
            </a:r>
          </a:p>
        </p:txBody>
      </p:sp>
    </p:spTree>
    <p:extLst>
      <p:ext uri="{BB962C8B-B14F-4D97-AF65-F5344CB8AC3E}">
        <p14:creationId xmlns:p14="http://schemas.microsoft.com/office/powerpoint/2010/main" val="26099999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Historischer Hintergrund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Luca </a:t>
            </a:r>
            <a:r>
              <a:rPr lang="de-CH" dirty="0" err="1"/>
              <a:t>Schäfli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44551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Bildführung und grafische Darstellung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84" y="1441535"/>
            <a:ext cx="5052635" cy="460311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0195"/>
            <a:ext cx="9901056" cy="282130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6" y="2093976"/>
            <a:ext cx="2339543" cy="338357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211113" y="6117173"/>
            <a:ext cx="42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Abb.43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39788" y="5104030"/>
            <a:ext cx="449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Abb.45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111510" y="5430122"/>
            <a:ext cx="222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Abb.44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603713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282" y="1614773"/>
            <a:ext cx="3705531" cy="41956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87" y="1700933"/>
            <a:ext cx="6362322" cy="37965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760050" y="5880447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760049" y="5896551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Abb.28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34503" y="318377"/>
            <a:ext cx="10058400" cy="1609344"/>
          </a:xfrm>
        </p:spPr>
        <p:txBody>
          <a:bodyPr/>
          <a:lstStyle/>
          <a:p>
            <a:r>
              <a:rPr lang="de-CH" dirty="0" err="1"/>
              <a:t>Schauschpielerische</a:t>
            </a:r>
            <a:r>
              <a:rPr lang="de-CH" dirty="0"/>
              <a:t> Leistungen</a:t>
            </a:r>
          </a:p>
        </p:txBody>
      </p:sp>
    </p:spTree>
    <p:extLst>
      <p:ext uri="{BB962C8B-B14F-4D97-AF65-F5344CB8AC3E}">
        <p14:creationId xmlns:p14="http://schemas.microsoft.com/office/powerpoint/2010/main" val="40766518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1748" y="225318"/>
            <a:ext cx="10058400" cy="725043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/>
              <a:t>Handlungen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80290" y="2495062"/>
            <a:ext cx="4848417" cy="3310404"/>
            <a:chOff x="2362768" y="1033613"/>
            <a:chExt cx="7647036" cy="553224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/>
          </p:nvSpPr>
          <p:spPr>
            <a:xfrm>
              <a:off x="5616033" y="6196522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Abb.27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754255" y="2495062"/>
            <a:ext cx="5991729" cy="3471629"/>
            <a:chOff x="1424392" y="1018125"/>
            <a:chExt cx="9343213" cy="5550035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5624168" y="6198828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7840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5594019" y="5994400"/>
              <a:ext cx="1003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Abb.48</a:t>
              </a:r>
            </a:p>
          </p:txBody>
        </p:sp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53008" y="182660"/>
            <a:ext cx="10515600" cy="680940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/>
              <a:t>Fazit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2" name="Rechteck 1"/>
            <p:cNvSpPr/>
            <p:nvPr/>
          </p:nvSpPr>
          <p:spPr>
            <a:xfrm>
              <a:off x="5594019" y="5994400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Abb.47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1735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Einleitung zum </a:t>
            </a:r>
            <a:br>
              <a:rPr lang="de-CH" dirty="0"/>
            </a:br>
            <a:r>
              <a:rPr lang="de-CH" dirty="0"/>
              <a:t>2. Weltkrieg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1939-1945</a:t>
            </a:r>
          </a:p>
          <a:p>
            <a:r>
              <a:rPr lang="de-CH" dirty="0"/>
              <a:t>Krieg in Europa</a:t>
            </a:r>
          </a:p>
          <a:p>
            <a:r>
              <a:rPr lang="de-CH" dirty="0"/>
              <a:t>Zwei Parteien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Achsenmächte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Alliierten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305725" y="365125"/>
          <a:ext cx="4591574" cy="562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879">
                  <a:extLst>
                    <a:ext uri="{9D8B030D-6E8A-4147-A177-3AD203B41FA5}">
                      <a16:colId xmlns:a16="http://schemas.microsoft.com/office/drawing/2014/main" val="1207196280"/>
                    </a:ext>
                  </a:extLst>
                </a:gridCol>
                <a:gridCol w="2365695">
                  <a:extLst>
                    <a:ext uri="{9D8B030D-6E8A-4147-A177-3AD203B41FA5}">
                      <a16:colId xmlns:a16="http://schemas.microsoft.com/office/drawing/2014/main" val="3380065689"/>
                    </a:ext>
                  </a:extLst>
                </a:gridCol>
              </a:tblGrid>
              <a:tr h="630497">
                <a:tc>
                  <a:txBody>
                    <a:bodyPr/>
                    <a:lstStyle/>
                    <a:p>
                      <a:r>
                        <a:rPr lang="de-CH" dirty="0"/>
                        <a:t>Achsenmächte</a:t>
                      </a:r>
                      <a:r>
                        <a:rPr lang="de-CH" baseline="0" dirty="0"/>
                        <a:t> und Verbündete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Alliierte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51120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Deutsches Reich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4858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Slowakische 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564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Republik Finnland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Großbritannien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28183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Italien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Frankreich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7948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Ungarn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Australien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9704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Bulgarien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71529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Unabhängiger Staat Kroatien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Südafrikanische 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02211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Rumänien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97857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Japan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Sowjetunion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896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</a:t>
                      </a:r>
                      <a:r>
                        <a:rPr lang="de-CH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Mandschukuo</a:t>
                      </a:r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Norwegen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245481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Thailand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Belgien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38863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Italienische Sozialrepublik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Luxemburg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90464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Niederlande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288526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Vereinigte Staaten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272459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6305725" y="5998128"/>
            <a:ext cx="459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Grossteil der Beteiligten Staaten</a:t>
            </a:r>
          </a:p>
          <a:p>
            <a:r>
              <a:rPr lang="de-CH" dirty="0"/>
              <a:t>Tabelle 1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340444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Ursache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Versailles-Vertrag</a:t>
            </a:r>
          </a:p>
          <a:p>
            <a:r>
              <a:rPr lang="de-CH" dirty="0"/>
              <a:t>Alleinschuld</a:t>
            </a:r>
          </a:p>
          <a:p>
            <a:r>
              <a:rPr lang="de-CH" dirty="0"/>
              <a:t>Finanzielle Strafen</a:t>
            </a:r>
          </a:p>
        </p:txBody>
      </p:sp>
      <p:pic>
        <p:nvPicPr>
          <p:cNvPr id="1026" name="Picture 2" descr="https://upload.wikimedia.org/wikipedia/commons/a/ab/Bundesarchiv_B_145_Bild-P106816%2C_Paris%2C_Unterzeichnung_Elys%C3%A9e-Vertra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194560"/>
            <a:ext cx="5013325" cy="33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6099048" y="5559754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96420353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Polen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Startete am 1.September 1939</a:t>
            </a:r>
          </a:p>
          <a:p>
            <a:r>
              <a:rPr lang="de-CH" dirty="0"/>
              <a:t>1. Ziele Danz und </a:t>
            </a:r>
            <a:r>
              <a:rPr lang="de-CH" dirty="0" err="1"/>
              <a:t>Wielun</a:t>
            </a:r>
            <a:endParaRPr lang="de-CH" dirty="0"/>
          </a:p>
          <a:p>
            <a:r>
              <a:rPr lang="de-CH" dirty="0"/>
              <a:t>Grund: Angriff der Polen auf Rundfunksender</a:t>
            </a:r>
          </a:p>
          <a:p>
            <a:r>
              <a:rPr lang="de-CH" dirty="0"/>
              <a:t>Kriegseintritt von Frankreich und Grossbritannien</a:t>
            </a:r>
          </a:p>
          <a:p>
            <a:r>
              <a:rPr lang="de-CH" dirty="0"/>
              <a:t>Angriff der Sowjetunion</a:t>
            </a:r>
          </a:p>
          <a:p>
            <a:r>
              <a:rPr lang="de-CH" dirty="0"/>
              <a:t>6.Oktober 1939 fall Polens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7" y="1690688"/>
            <a:ext cx="4176823" cy="435085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176977" y="6060989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97244513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Finnland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 der Eroberung Finnlands durch die Sowjetunion am 30.November 1939</a:t>
            </a:r>
          </a:p>
          <a:p>
            <a:r>
              <a:rPr lang="de-CH" dirty="0"/>
              <a:t>Kein Eingriff durch andere Länder</a:t>
            </a:r>
          </a:p>
          <a:p>
            <a:r>
              <a:rPr lang="de-CH" dirty="0"/>
              <a:t>Starke Verteidigung der Finnen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86" y="1892720"/>
            <a:ext cx="5484846" cy="3770832"/>
          </a:xfrm>
        </p:spPr>
      </p:pic>
      <p:sp>
        <p:nvSpPr>
          <p:cNvPr id="6" name="Textfeld 5"/>
          <p:cNvSpPr txBox="1"/>
          <p:nvPr/>
        </p:nvSpPr>
        <p:spPr>
          <a:xfrm>
            <a:off x="5900486" y="5663552"/>
            <a:ext cx="548484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286295680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 Norwegen und Dänemark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Wichtiger Eisenerzlieferant</a:t>
            </a:r>
          </a:p>
          <a:p>
            <a:r>
              <a:rPr lang="de-CH" dirty="0"/>
              <a:t>Britische Seeblockade</a:t>
            </a:r>
          </a:p>
          <a:p>
            <a:r>
              <a:rPr lang="de-CH" dirty="0"/>
              <a:t>Einnahme durch Deutschland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15" b="44194"/>
          <a:stretch/>
        </p:blipFill>
        <p:spPr>
          <a:xfrm>
            <a:off x="7190309" y="2194560"/>
            <a:ext cx="3467759" cy="2724948"/>
          </a:xfrm>
        </p:spPr>
      </p:pic>
      <p:sp>
        <p:nvSpPr>
          <p:cNvPr id="6" name="Textfeld 5"/>
          <p:cNvSpPr txBox="1"/>
          <p:nvPr/>
        </p:nvSpPr>
        <p:spPr>
          <a:xfrm>
            <a:off x="7190309" y="4919508"/>
            <a:ext cx="346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253070055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Westfeldzug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Am 10.Mai 1940 Start der Deutschen Offensive im Westen</a:t>
            </a:r>
          </a:p>
          <a:p>
            <a:r>
              <a:rPr lang="de-CH" dirty="0"/>
              <a:t>Fall von Niederlande, Belgien und Luxemburg</a:t>
            </a:r>
          </a:p>
          <a:p>
            <a:r>
              <a:rPr lang="de-CH" dirty="0"/>
              <a:t>Angriff auf Frankreich</a:t>
            </a:r>
          </a:p>
          <a:p>
            <a:r>
              <a:rPr lang="de-CH" dirty="0"/>
              <a:t>Verstärkung durch Italien</a:t>
            </a:r>
          </a:p>
          <a:p>
            <a:r>
              <a:rPr lang="de-CH" dirty="0"/>
              <a:t>21.Juni 1949 Unterzeichnung des Waffenstillstandvertrages</a:t>
            </a:r>
          </a:p>
          <a:p>
            <a:r>
              <a:rPr lang="de-CH" dirty="0"/>
              <a:t>Dauer: 6Wochen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 r="25245"/>
          <a:stretch/>
        </p:blipFill>
        <p:spPr>
          <a:xfrm>
            <a:off x="6319373" y="1690688"/>
            <a:ext cx="4577927" cy="3667138"/>
          </a:xfrm>
        </p:spPr>
      </p:pic>
      <p:sp>
        <p:nvSpPr>
          <p:cNvPr id="6" name="Textfeld 5"/>
          <p:cNvSpPr txBox="1"/>
          <p:nvPr/>
        </p:nvSpPr>
        <p:spPr>
          <a:xfrm>
            <a:off x="6319373" y="5357826"/>
            <a:ext cx="457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756934047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862</Words>
  <Application>Microsoft Office PowerPoint</Application>
  <PresentationFormat>Breitbild</PresentationFormat>
  <Paragraphs>394</Paragraphs>
  <Slides>33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Rockwell</vt:lpstr>
      <vt:lpstr>Rockwell Condensed</vt:lpstr>
      <vt:lpstr>Wingdings</vt:lpstr>
      <vt:lpstr>Holzart</vt:lpstr>
      <vt:lpstr>Fury</vt:lpstr>
      <vt:lpstr>Inhaltsverzeichnis</vt:lpstr>
      <vt:lpstr>Historischer Hintergrund</vt:lpstr>
      <vt:lpstr>Einleitung zum  2. Weltkrieg</vt:lpstr>
      <vt:lpstr>Ursache des Krieges</vt:lpstr>
      <vt:lpstr>Angriff auf Polen</vt:lpstr>
      <vt:lpstr>Angriff auf Finnland</vt:lpstr>
      <vt:lpstr> Norwegen und Dänemark</vt:lpstr>
      <vt:lpstr>Westfeldzug</vt:lpstr>
      <vt:lpstr>Angriffe auf England</vt:lpstr>
      <vt:lpstr>Kriegseintritt der USA</vt:lpstr>
      <vt:lpstr>Angriff auf die Sowjetunion</vt:lpstr>
      <vt:lpstr>Ende des Krieges</vt:lpstr>
      <vt:lpstr>Ende des Krieges</vt:lpstr>
      <vt:lpstr>Folgen des Krieges</vt:lpstr>
      <vt:lpstr>Der Inhalt</vt:lpstr>
      <vt:lpstr>PowerPoint-Präsentation</vt:lpstr>
      <vt:lpstr>PowerPoint-Präsentation</vt:lpstr>
      <vt:lpstr>PowerPoint-Präsentation</vt:lpstr>
      <vt:lpstr>Boyd «Bibel» Swan </vt:lpstr>
      <vt:lpstr>PowerPoint-Präsentation</vt:lpstr>
      <vt:lpstr>PowerPoint-Präsentation</vt:lpstr>
      <vt:lpstr>PowerPoint-Präsentation</vt:lpstr>
      <vt:lpstr>Vergleich der Werke</vt:lpstr>
      <vt:lpstr>Vergleich mit «Im Westen nichts Neues»</vt:lpstr>
      <vt:lpstr>Ähnlichkeiten mit dem Buch</vt:lpstr>
      <vt:lpstr>Unterschiede</vt:lpstr>
      <vt:lpstr>Filmkritik zu Fury</vt:lpstr>
      <vt:lpstr>Filmmusik</vt:lpstr>
      <vt:lpstr>Bildführung und grafische Darstellung</vt:lpstr>
      <vt:lpstr>Schauschpielerische Leistungen</vt:lpstr>
      <vt:lpstr>Handlungen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Fury</dc:title>
  <dc:creator>Nico Müller</dc:creator>
  <cp:lastModifiedBy>Luca Schaefli</cp:lastModifiedBy>
  <cp:revision>50</cp:revision>
  <dcterms:created xsi:type="dcterms:W3CDTF">2017-06-23T08:35:21Z</dcterms:created>
  <dcterms:modified xsi:type="dcterms:W3CDTF">2017-06-25T15:54:48Z</dcterms:modified>
</cp:coreProperties>
</file>